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64" r:id="rId7"/>
    <p:sldId id="263" r:id="rId8"/>
    <p:sldId id="261" r:id="rId9"/>
    <p:sldId id="257" r:id="rId10"/>
    <p:sldId id="268" r:id="rId11"/>
    <p:sldId id="269" r:id="rId12"/>
    <p:sldId id="267" r:id="rId13"/>
    <p:sldId id="266" r:id="rId14"/>
    <p:sldId id="271" r:id="rId15"/>
    <p:sldId id="273" r:id="rId16"/>
    <p:sldId id="274" r:id="rId17"/>
    <p:sldId id="272" r:id="rId18"/>
    <p:sldId id="276" r:id="rId19"/>
    <p:sldId id="277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4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22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6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83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5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7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72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83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63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8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8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BBCA1-4B46-4856-A2C0-44EC9CFA12D3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5F41-C9F9-4B2B-8FE2-DA965A2BE3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06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ЗАДАЧИ И МЕТОДЫ БИОФИЗИКИ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239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4880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Развитие молекулярной биологии привело к атомистическому истолкованию основных явлений жизни — таких как наследственность и изменчивость. В последние десятилетия успешно развивается и физическая теория целостных биологических систем, основанная на идеях синергетики (гл. 15).</a:t>
            </a:r>
          </a:p>
          <a:p>
            <a:pPr algn="just"/>
            <a:r>
              <a:rPr lang="ru-RU" dirty="0" smtClean="0"/>
              <a:t>В 1945 г. Шредингер написал книгу «Что такое жизнь с точки зрения физики», оказавшую существенное влияние на развитие биофизики и молекулярной биологии. В этой книге внимательно рассмотрено несколько важнейших проблем. Первая из них — термодинамические основы жизни. На первый взгляд имеется решительное противоречие между эволюцией изолированной физической системы к состоянию с максимальной энтропией, т. е. неупорядоченностью (второе начало термодинамики), и биологической эволюцией, идущей от простого к сложному. Шредингер говорил, что организм «питается отрицательной энтропией». Это означает, что организмы и биосфера в целом не изолированные, но открытые системы, обменивающиеся с окружающей средой и веществом, и энергией. Неравновесное состояние открытой системы поддерживается оттоком энтропии в окружающую среду. Вторая проблема — общие структурные особенности организмов. По словам Шредингера, организм есть апериодический кристалл, т. е. высокоупорядоченная система, подобная твердому телу, но лишенная периодичности в расположении клеток, молекул, атомов. Это утверждение справедливо для строения организмов, клеток и биологических макромолекул (белки, нуклеиновые кислоты). Как мы увидим, понятие об апериодическом кристалле важно для рассмотрения явлений жизни на основе теории информации. Третья проблема — соответствие биологических явлений законам квантовой механики.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563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052736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Обсуждая результаты радиобиологических исследований, проведенных Тимофеевым- Ресовским, </a:t>
            </a:r>
            <a:r>
              <a:rPr lang="ru-RU" sz="2000" dirty="0" err="1" smtClean="0"/>
              <a:t>Циммером</a:t>
            </a:r>
            <a:r>
              <a:rPr lang="ru-RU" sz="2000" dirty="0" smtClean="0"/>
              <a:t> и </a:t>
            </a:r>
            <a:r>
              <a:rPr lang="ru-RU" sz="2000" dirty="0" err="1" smtClean="0"/>
              <a:t>Дельбрюком</a:t>
            </a:r>
            <a:r>
              <a:rPr lang="ru-RU" sz="2000" dirty="0" smtClean="0"/>
              <a:t>, Шредингер отмечает, квантовую природу радиационного мутагенеза. В то же время применения квантовой механики в биологии не тривиальны, так как организмы принципиально </a:t>
            </a:r>
            <a:r>
              <a:rPr lang="ru-RU" sz="2000" dirty="0" err="1" smtClean="0"/>
              <a:t>макроскопичны</a:t>
            </a:r>
            <a:r>
              <a:rPr lang="ru-RU" sz="2000" dirty="0" smtClean="0"/>
              <a:t>. Шредингер задает вопрос: «Почему атомы малы?» Очевидно, что этот вопрос лишен смысла, если не указано, по сравнению с чем малы атомы. Они малы по сравнению с нашими мерами длины — метром, сантиметром. </a:t>
            </a:r>
          </a:p>
          <a:p>
            <a:pPr algn="just"/>
            <a:r>
              <a:rPr lang="ru-RU" sz="2000" dirty="0" smtClean="0"/>
              <a:t>Сегодня имеются все основания утверждать, что современная физика не встречается с границами своей применимости к рассмотрению биологических явлений. Трудно думать, что такие границы обнаружатся в будущем. Напротив, развитие биофизики как части современной физики свидетельствует о ее неограниченных возможностях. Приходится, конечно, вводить новые физические представления, но не новые принципы и законы.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9726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8478" y="272643"/>
            <a:ext cx="34349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3. Живая и неживая природа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2805" y="876782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Определим живой организм как открытую, саморегулируемую, самовоспроизводящуюся и развивающуюся гетерогенную систему, важнейшими функциональными веществами которой являются биополимеры — белки, и нуклеиновые кислоты. Организм — система историческая, в том смысле, что он является результатом филогенетического, эволюционного развития и сам проходит путь онтогенетического развития — от зиготы до старости и смерти.</a:t>
            </a:r>
          </a:p>
          <a:p>
            <a:pPr algn="just"/>
            <a:r>
              <a:rPr lang="ru-RU" dirty="0" smtClean="0"/>
              <a:t>Обычная физика неживой природы не имеет дела с историей. Электрон, атом,, молекула характеризуются постоянными физическими свойствами, независимо от своего происхождения. Конечно, обычная физика изучает кинетические, динамические процессы. При этом, однако, не рассматривается индивидуальная история физического тела.</a:t>
            </a:r>
          </a:p>
          <a:p>
            <a:pPr algn="just"/>
            <a:r>
              <a:rPr lang="ru-RU" dirty="0" smtClean="0"/>
              <a:t>Сказанное не означает, что в физике неживой природы нет исторических проблем. Само возникновение живой природы, ее эволюционное развитие и индивидуальное развитие каждой особи есть часть развития Вселенной как целого, часть развития Солнечной системы, часть развития Земли. Следовательно, имеет смысл рассмотреть сходство, и различие между биофизикой, с одной стороны, и космологией, астрофизикой и геофизикой, с другой. Такое рассмотрение поучительно, так как эти разные области физики могут обогатить друг друга едиными подходами к решению исторических задач.</a:t>
            </a:r>
          </a:p>
        </p:txBody>
      </p:sp>
    </p:spTree>
    <p:extLst>
      <p:ext uri="{BB962C8B-B14F-4D97-AF65-F5344CB8AC3E}">
        <p14:creationId xmlns:p14="http://schemas.microsoft.com/office/powerpoint/2010/main" val="283805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Согласно современным представлениям, история Вселенной </a:t>
            </a:r>
            <a:r>
              <a:rPr lang="ru-RU" dirty="0"/>
              <a:t>н</a:t>
            </a:r>
            <a:r>
              <a:rPr lang="ru-RU" dirty="0" smtClean="0"/>
              <a:t>ачинается с малого сгустка плазмы громадной плотности. При мерно 2·10</a:t>
            </a:r>
            <a:r>
              <a:rPr lang="ru-RU" baseline="30000" dirty="0" smtClean="0"/>
              <a:t>10</a:t>
            </a:r>
            <a:r>
              <a:rPr lang="ru-RU" dirty="0" smtClean="0"/>
              <a:t> лет назад этот сгусток начал расширяться взрывным образом, причем из фотонов и нейтрино возникали электроны и нуклоны, затем, по мере охлаждения Вселенной, легкие, а далее тяжелые атомы. По-видимому, расширение Вселенной непрерывно. Силы всемирного тяготения определили возникновение звезд и галактик. При высоком гравитационном сжатии температура звезды повышается вплоть до возникновения термоядерных процессов. Эти процессы ответственны за эволюцию- звезд, за такие катастрофические события, как вспышки сверхновых. Солнце — звезда, находящаяся на определенной стадии эволюции, образование планет является одним из следствий развития Солнца. По современным данным Земля существует около 4,5·10</a:t>
            </a:r>
            <a:r>
              <a:rPr lang="ru-RU" baseline="30000" dirty="0" smtClean="0"/>
              <a:t>9</a:t>
            </a:r>
            <a:r>
              <a:rPr lang="ru-RU" dirty="0" smtClean="0"/>
              <a:t>, жизнь на Земле около 3,5·10</a:t>
            </a:r>
            <a:r>
              <a:rPr lang="ru-RU" baseline="30000" dirty="0" smtClean="0"/>
              <a:t>9</a:t>
            </a:r>
            <a:r>
              <a:rPr lang="ru-RU" dirty="0" smtClean="0"/>
              <a:t> лет.</a:t>
            </a:r>
          </a:p>
          <a:p>
            <a:pPr algn="just"/>
            <a:r>
              <a:rPr lang="ru-RU" dirty="0" smtClean="0"/>
              <a:t>В эволюции звезд и планетных систем так же, как и в биологической эволюции, происходит «борьба за существование» — возникшие центры тяготения конкурируют друг с другом за конденсируемый материал. И в космологии, и в биологии мы имеем дело с созданием новой информации при возникновении новых: звезд или новых видов или особей. Новая информация создается: в результате запоминания случайного выбора. Эти процессы протекают в результате неустойчивостей предшествующих состояний.</a:t>
            </a:r>
          </a:p>
          <a:p>
            <a:pPr algn="just"/>
            <a:r>
              <a:rPr lang="ru-RU" dirty="0" smtClean="0"/>
              <a:t>Таким образом, теоретические подходы, основанные на теории информации и рассмотрении устойчивости динамических систем, в принципе являются общими для физики живой и неживой природы.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04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4880" y="172180"/>
            <a:ext cx="3995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4. Свойства биологических систем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59011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Живые системы принципиально открыты и тем самым </a:t>
            </a:r>
            <a:r>
              <a:rPr lang="ru-RU" sz="2000" dirty="0" err="1" smtClean="0"/>
              <a:t>неравновесны</a:t>
            </a:r>
            <a:r>
              <a:rPr lang="ru-RU" sz="2000" dirty="0" smtClean="0"/>
              <a:t>. Одним из первых это понял советский биолог Бауэр, писавший, что «...неравновесное состояние живой материи и, следовательно, ее постоянно сохраняющаяся работоспособность обусловливаются... молекулярной структурой живой материи, а источником работы, производимой живыми системами, служит в конечном счете свободная энергия, свойственная этой молекулярной структуре, этому состоянию молекул». Дальнейшее развитие термодинамики открытых систем применительно к биологии связано с работами </a:t>
            </a:r>
            <a:r>
              <a:rPr lang="ru-RU" sz="2000" dirty="0" err="1" smtClean="0"/>
              <a:t>Берталанффи</a:t>
            </a:r>
            <a:r>
              <a:rPr lang="ru-RU" sz="2000" dirty="0" smtClean="0"/>
              <a:t> и, главным образом, Пригожина и его школы.</a:t>
            </a:r>
          </a:p>
          <a:p>
            <a:pPr algn="just"/>
            <a:r>
              <a:rPr lang="ru-RU" sz="2000" dirty="0" smtClean="0"/>
              <a:t>Организм есть </a:t>
            </a:r>
            <a:r>
              <a:rPr lang="ru-RU" sz="2000" dirty="0" err="1" smtClean="0"/>
              <a:t>термодинамически</a:t>
            </a:r>
            <a:r>
              <a:rPr lang="ru-RU" sz="2000" dirty="0" smtClean="0"/>
              <a:t> открытая система, в которой протекают химические реакции. Биохимические реакции на всех стадиях являются каталитическими, катализаторами служат белки — ферменты. Изменение энтропии такой системы выражается суммой энтропии, производимой внутри системы, </a:t>
            </a:r>
            <a:r>
              <a:rPr lang="ru-RU" sz="2000" dirty="0" err="1" smtClean="0"/>
              <a:t>d</a:t>
            </a:r>
            <a:r>
              <a:rPr lang="ru-RU" sz="2000" baseline="-25000" dirty="0" err="1" smtClean="0"/>
              <a:t>i</a:t>
            </a:r>
            <a:r>
              <a:rPr lang="ru-RU" sz="2000" dirty="0" err="1" smtClean="0"/>
              <a:t>S</a:t>
            </a:r>
            <a:r>
              <a:rPr lang="ru-RU" sz="2000" dirty="0" smtClean="0"/>
              <a:t>, и энтропии, поступающей извне или уходящей во внешнюю среду, </a:t>
            </a:r>
            <a:r>
              <a:rPr lang="ru-RU" sz="2000" dirty="0" err="1" smtClean="0"/>
              <a:t>d</a:t>
            </a:r>
            <a:r>
              <a:rPr lang="ru-RU" sz="2000" baseline="-25000" dirty="0" err="1" smtClean="0"/>
              <a:t>e</a:t>
            </a:r>
            <a:r>
              <a:rPr lang="ru-RU" sz="2000" dirty="0" err="1" smtClean="0"/>
              <a:t>S</a:t>
            </a:r>
            <a:r>
              <a:rPr lang="ru-RU" sz="2000" dirty="0" smtClean="0"/>
              <a:t>:</a:t>
            </a:r>
          </a:p>
          <a:p>
            <a:endParaRPr lang="ru-RU" sz="2000" dirty="0"/>
          </a:p>
        </p:txBody>
      </p:sp>
      <p:pic>
        <p:nvPicPr>
          <p:cNvPr id="1026" name="Picture 2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56" y="5675769"/>
            <a:ext cx="7786088" cy="4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985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d</a:t>
            </a:r>
            <a:r>
              <a:rPr lang="en-US" sz="2000" baseline="-25000" dirty="0" err="1" smtClean="0"/>
              <a:t>i</a:t>
            </a:r>
            <a:r>
              <a:rPr lang="ru-RU" sz="2000" dirty="0" smtClean="0"/>
              <a:t>S </a:t>
            </a:r>
            <a:r>
              <a:rPr lang="ru-RU" sz="2000" dirty="0"/>
              <a:t>всегда положительна вследствие второго начала — если </a:t>
            </a:r>
            <a:r>
              <a:rPr lang="ru-RU" sz="2000" dirty="0" smtClean="0"/>
              <a:t>поместить </a:t>
            </a:r>
            <a:r>
              <a:rPr lang="ru-RU" sz="2000" dirty="0"/>
              <a:t>организм в изолирующую оболочку, </a:t>
            </a:r>
            <a:r>
              <a:rPr lang="ru-RU" sz="2000" dirty="0" err="1"/>
              <a:t>d</a:t>
            </a:r>
            <a:r>
              <a:rPr lang="ru-RU" sz="2000" baseline="-25000" dirty="0" err="1"/>
              <a:t>e</a:t>
            </a:r>
            <a:r>
              <a:rPr lang="ru-RU" sz="2000" dirty="0" err="1"/>
              <a:t>S</a:t>
            </a:r>
            <a:r>
              <a:rPr lang="ru-RU" sz="2000" dirty="0"/>
              <a:t> = 0, и энтропия: может только возрастать; </a:t>
            </a:r>
            <a:r>
              <a:rPr lang="ru-RU" sz="2000" dirty="0" err="1"/>
              <a:t>d</a:t>
            </a:r>
            <a:r>
              <a:rPr lang="ru-RU" sz="2000" baseline="-25000" dirty="0" err="1"/>
              <a:t>i</a:t>
            </a:r>
            <a:r>
              <a:rPr lang="ru-RU" sz="2000" dirty="0" err="1"/>
              <a:t>S</a:t>
            </a:r>
            <a:r>
              <a:rPr lang="ru-RU" sz="2000" dirty="0"/>
              <a:t> есть производство энтропии в </a:t>
            </a:r>
            <a:r>
              <a:rPr lang="ru-RU" sz="2000" dirty="0" smtClean="0"/>
              <a:t>результате </a:t>
            </a:r>
            <a:r>
              <a:rPr lang="ru-RU" sz="2000" dirty="0"/>
              <a:t>внутренних химических реакций. Знак </a:t>
            </a:r>
            <a:r>
              <a:rPr lang="ru-RU" sz="2000" dirty="0" err="1"/>
              <a:t>d</a:t>
            </a:r>
            <a:r>
              <a:rPr lang="ru-RU" sz="2000" baseline="-25000" dirty="0" err="1"/>
              <a:t>e</a:t>
            </a:r>
            <a:r>
              <a:rPr lang="ru-RU" sz="2000" dirty="0" err="1"/>
              <a:t>S</a:t>
            </a:r>
            <a:r>
              <a:rPr lang="ru-RU" sz="2000" dirty="0"/>
              <a:t> зависит от конкретной ситуации. Из уравнения (1.1) следует возможность стационарного, но неравновесного состояния открытой системы.. В стационарном состоянии термодинамические величины, </a:t>
            </a:r>
            <a:r>
              <a:rPr lang="ru-RU" sz="2000" dirty="0" smtClean="0"/>
              <a:t>характеризующие </a:t>
            </a:r>
            <a:r>
              <a:rPr lang="ru-RU" sz="2000" dirty="0"/>
              <a:t>систему, постоянны, но не имеют равновесных </a:t>
            </a:r>
            <a:r>
              <a:rPr lang="ru-RU" sz="2000" dirty="0" smtClean="0"/>
              <a:t>значений</a:t>
            </a:r>
            <a:r>
              <a:rPr lang="ru-RU" sz="2000" dirty="0"/>
              <a:t>. Энтропия системы не максимальна. Имеем в </a:t>
            </a:r>
            <a:r>
              <a:rPr lang="ru-RU" sz="2000" dirty="0" smtClean="0"/>
              <a:t>стационарном </a:t>
            </a:r>
            <a:r>
              <a:rPr lang="ru-RU" sz="2000" dirty="0"/>
              <a:t>состоянии</a:t>
            </a:r>
          </a:p>
        </p:txBody>
      </p:sp>
      <p:pic>
        <p:nvPicPr>
          <p:cNvPr id="1026" name="Picture 2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829697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4293096"/>
            <a:ext cx="8152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Иными словами, производимая энтропия полностью уходит </a:t>
            </a:r>
            <a:r>
              <a:rPr lang="ru-RU" sz="2000" dirty="0" smtClean="0"/>
              <a:t>в</a:t>
            </a:r>
            <a:r>
              <a:rPr lang="ru-RU" sz="2000" dirty="0"/>
              <a:t>о</a:t>
            </a:r>
            <a:r>
              <a:rPr lang="ru-RU" sz="2000" dirty="0" smtClean="0"/>
              <a:t> </a:t>
            </a:r>
            <a:r>
              <a:rPr lang="ru-RU" sz="2000" dirty="0"/>
              <a:t>внешнюю среду.</a:t>
            </a:r>
          </a:p>
        </p:txBody>
      </p:sp>
    </p:spTree>
    <p:extLst>
      <p:ext uri="{BB962C8B-B14F-4D97-AF65-F5344CB8AC3E}">
        <p14:creationId xmlns:p14="http://schemas.microsoft.com/office/powerpoint/2010/main" val="3781508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947" y="293759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Рассмотрим изолированную систему, состоящую из </a:t>
            </a:r>
            <a:r>
              <a:rPr lang="ru-RU" sz="2000" dirty="0" smtClean="0"/>
              <a:t>организма </a:t>
            </a:r>
            <a:r>
              <a:rPr lang="ru-RU" sz="2000" dirty="0"/>
              <a:t>и окружающей его среды. Организм получает из этой среды пищу, кислород, воду и в свою очередь выделяет в нее </a:t>
            </a:r>
            <a:r>
              <a:rPr lang="ru-RU" sz="2000" dirty="0" smtClean="0"/>
              <a:t>различные </a:t>
            </a:r>
            <a:r>
              <a:rPr lang="ru-RU" sz="2000" dirty="0"/>
              <a:t>вещества. Между организмом и средой осуществляется </a:t>
            </a:r>
            <a:r>
              <a:rPr lang="ru-RU" sz="2000" dirty="0" smtClean="0"/>
              <a:t>теплообмен</a:t>
            </a:r>
            <a:r>
              <a:rPr lang="ru-RU" sz="2000" dirty="0"/>
              <a:t>. В таких условиях практически находится космонавт в космическом корабле. Организм космонавта — открытая система по отношению к кораблю, который хорошо </a:t>
            </a:r>
            <a:r>
              <a:rPr lang="ru-RU" sz="2000" dirty="0" smtClean="0"/>
              <a:t>изолирован </a:t>
            </a:r>
            <a:r>
              <a:rPr lang="ru-RU" sz="2000" dirty="0"/>
              <a:t>от </a:t>
            </a:r>
            <a:r>
              <a:rPr lang="ru-RU" sz="2000" dirty="0" smtClean="0"/>
              <a:t>окружающего </a:t>
            </a:r>
            <a:r>
              <a:rPr lang="ru-RU" sz="2000" dirty="0"/>
              <a:t>космического пространства. Общее изменение </a:t>
            </a:r>
            <a:r>
              <a:rPr lang="ru-RU" sz="2000" dirty="0" smtClean="0"/>
              <a:t>энтропии </a:t>
            </a:r>
            <a:r>
              <a:rPr lang="ru-RU" sz="2000" dirty="0"/>
              <a:t>всей системы, согласно второму началу, положительно:</a:t>
            </a:r>
          </a:p>
        </p:txBody>
      </p:sp>
      <p:pic>
        <p:nvPicPr>
          <p:cNvPr id="2050" name="Picture 2" descr="imag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766695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2107" y="3861048"/>
            <a:ext cx="8603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где </a:t>
            </a:r>
            <a:r>
              <a:rPr lang="ru-RU" sz="2000" dirty="0" smtClean="0"/>
              <a:t>dS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 </a:t>
            </a:r>
            <a:r>
              <a:rPr lang="ru-RU" sz="2000" dirty="0"/>
              <a:t>и </a:t>
            </a:r>
            <a:r>
              <a:rPr lang="ru-RU" sz="2000" dirty="0" smtClean="0"/>
              <a:t>dS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</a:t>
            </a:r>
            <a:r>
              <a:rPr lang="ru-RU" sz="2000" dirty="0"/>
              <a:t>— изменения энтропии космонавта и окружающей спелы. Имеем</a:t>
            </a:r>
          </a:p>
        </p:txBody>
      </p:sp>
      <p:pic>
        <p:nvPicPr>
          <p:cNvPr id="2051" name="Picture 3" descr="im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06" y="4653136"/>
            <a:ext cx="734260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2106" y="5213683"/>
            <a:ext cx="86037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Изменение энтропии dS</a:t>
            </a:r>
            <a:r>
              <a:rPr lang="ru-RU" sz="2000" baseline="-25000" dirty="0"/>
              <a:t>2</a:t>
            </a:r>
            <a:r>
              <a:rPr lang="ru-RU" sz="2000" dirty="0"/>
              <a:t> происходит лишь в результате обмена среды веществом и энергией с космонавтом,— продукции </a:t>
            </a:r>
            <a:r>
              <a:rPr lang="ru-RU" sz="2000" dirty="0" smtClean="0"/>
              <a:t>энтропии </a:t>
            </a:r>
            <a:r>
              <a:rPr lang="ru-RU" sz="2000" dirty="0"/>
              <a:t>в. среде, окружающей космонавта, практически нет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76226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76672"/>
            <a:ext cx="8158553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4838" y="44624"/>
            <a:ext cx="1907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000" dirty="0"/>
              <a:t>Следовательно,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4838" y="908720"/>
            <a:ext cx="519929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Если состояние космонавта стационарно, то</a:t>
            </a:r>
          </a:p>
          <a:p>
            <a:r>
              <a:rPr lang="ru-RU" dirty="0"/>
              <a:t> </a:t>
            </a:r>
          </a:p>
        </p:txBody>
      </p:sp>
      <p:pic>
        <p:nvPicPr>
          <p:cNvPr id="3075" name="Picture 3" descr="imag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23771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1844824"/>
            <a:ext cx="848351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Таким образом, стационарное состояние космонавта </a:t>
            </a:r>
            <a:r>
              <a:rPr lang="ru-RU" sz="2000" dirty="0" smtClean="0"/>
              <a:t>поддерживается </a:t>
            </a:r>
            <a:r>
              <a:rPr lang="ru-RU" sz="2000" dirty="0"/>
              <a:t>возрастанием энтропии в окружающей среде, определяемым оттоком в нее энтропии из организма космонавта, </a:t>
            </a:r>
            <a:r>
              <a:rPr lang="ru-RU" sz="2000" dirty="0" smtClean="0"/>
              <a:t>компенсирующим </a:t>
            </a:r>
            <a:r>
              <a:rPr lang="ru-RU" sz="2000" dirty="0"/>
              <a:t>продукцию энтропии в организме. В этом и состоит смысл слов Шредингера: «организм питается отрицательной энтропией». Энтропия среды возрастает, dS</a:t>
            </a:r>
            <a:r>
              <a:rPr lang="ru-RU" sz="2000" baseline="-25000" dirty="0"/>
              <a:t>2</a:t>
            </a:r>
            <a:r>
              <a:rPr lang="ru-RU" sz="2000" dirty="0"/>
              <a:t> &gt; 0, вследствие выделения </a:t>
            </a:r>
            <a:r>
              <a:rPr lang="ru-RU" sz="2000" dirty="0" smtClean="0"/>
              <a:t>теплоты </a:t>
            </a:r>
            <a:r>
              <a:rPr lang="ru-RU" sz="2000" dirty="0"/>
              <a:t>космонавтом и вследствие того, что энтропия веществ, </a:t>
            </a:r>
            <a:r>
              <a:rPr lang="ru-RU" sz="2000" dirty="0" smtClean="0"/>
              <a:t>выделяемых </a:t>
            </a:r>
            <a:r>
              <a:rPr lang="ru-RU" sz="2000" dirty="0"/>
              <a:t>космонавтом, выше энтропии потребляемых им веществ. Стационарное состояние космонавта будет сохраняться до тех пора, пока не истощатся питательные вещества в окружающей среде или пока необратимые процессы в организме космонавта не приведут к его изменению (старение). Стационарное </a:t>
            </a:r>
            <a:r>
              <a:rPr lang="ru-RU" sz="2000" dirty="0" smtClean="0"/>
              <a:t>состояние </a:t>
            </a:r>
            <a:r>
              <a:rPr lang="ru-RU" sz="2000" dirty="0"/>
              <a:t>может быть длительным, но не вечным. Его реализация </a:t>
            </a:r>
            <a:r>
              <a:rPr lang="ru-RU" sz="2000" dirty="0" smtClean="0"/>
              <a:t>определяется </a:t>
            </a:r>
            <a:r>
              <a:rPr lang="ru-RU" sz="2000" dirty="0"/>
              <a:t>наличием двух шкал времени — быстрой шкалой для времени обмена энтропией с окружающей средой и </a:t>
            </a:r>
            <a:r>
              <a:rPr lang="ru-RU" sz="2000" dirty="0" smtClean="0"/>
              <a:t>относительно </a:t>
            </a:r>
            <a:r>
              <a:rPr lang="ru-RU" sz="2000" dirty="0"/>
              <a:t>медленной шкалой для времени исчерпания запасов </a:t>
            </a:r>
            <a:r>
              <a:rPr lang="ru-RU" sz="2000" dirty="0" smtClean="0"/>
              <a:t>питательных </a:t>
            </a:r>
            <a:r>
              <a:rPr lang="ru-RU" sz="2000" dirty="0"/>
              <a:t>веществ и (или) старения 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946243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83768" y="188640"/>
            <a:ext cx="3843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5. </a:t>
            </a:r>
            <a:r>
              <a:rPr lang="ru-RU" sz="2000" b="1" dirty="0"/>
              <a:t>Разделы и методы биофизики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616783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Живая природа, живые организмы представляют собой </a:t>
            </a:r>
            <a:r>
              <a:rPr lang="ru-RU" sz="2000" dirty="0" smtClean="0"/>
              <a:t>многоуровневые </a:t>
            </a:r>
            <a:r>
              <a:rPr lang="ru-RU" sz="2000" dirty="0"/>
              <a:t>сложные системы. Большие и малые молекулы, </a:t>
            </a:r>
            <a:r>
              <a:rPr lang="ru-RU" sz="2000" dirty="0" smtClean="0"/>
              <a:t>клеточные </a:t>
            </a:r>
            <a:r>
              <a:rPr lang="ru-RU" sz="2000" dirty="0"/>
              <a:t>органоиды, клетки, ткани, органы, организмы, </a:t>
            </a:r>
            <a:r>
              <a:rPr lang="ru-RU" sz="2000" dirty="0" smtClean="0"/>
              <a:t>популяции</a:t>
            </a:r>
            <a:r>
              <a:rPr lang="ru-RU" sz="2000" dirty="0"/>
              <a:t>, биоценозы, биосфера — уровни, которыми должны </a:t>
            </a:r>
            <a:r>
              <a:rPr lang="ru-RU" sz="2000" dirty="0" smtClean="0"/>
              <a:t>заниматься </a:t>
            </a:r>
            <a:r>
              <a:rPr lang="ru-RU" sz="2000" dirty="0"/>
              <a:t>и биология, и биофизика.</a:t>
            </a:r>
          </a:p>
          <a:p>
            <a:pPr algn="just"/>
            <a:r>
              <a:rPr lang="ru-RU" sz="2000" dirty="0"/>
              <a:t>Биофизика условно подразделяется на три области: </a:t>
            </a:r>
            <a:r>
              <a:rPr lang="ru-RU" sz="2000" dirty="0" smtClean="0"/>
              <a:t>молекулярная </a:t>
            </a:r>
            <a:r>
              <a:rPr lang="ru-RU" sz="2000" dirty="0"/>
              <a:t>биофизика, биофизика клетки, биофизика сложных </a:t>
            </a:r>
            <a:r>
              <a:rPr lang="ru-RU" sz="2000" dirty="0" smtClean="0"/>
              <a:t>систем</a:t>
            </a:r>
            <a:r>
              <a:rPr lang="ru-RU" sz="2000" dirty="0"/>
              <a:t>. Это деление не обязательно, но удобно. Охарактеризуем содержание и методы трех областей биофизики.</a:t>
            </a:r>
          </a:p>
          <a:p>
            <a:pPr algn="just"/>
            <a:r>
              <a:rPr lang="ru-RU" sz="2000" dirty="0"/>
              <a:t>Молекулярная биофизика изучает строение и </a:t>
            </a:r>
            <a:r>
              <a:rPr lang="ru-RU" sz="2000" dirty="0" smtClean="0"/>
              <a:t>физико-химические </a:t>
            </a:r>
            <a:r>
              <a:rPr lang="ru-RU" sz="2000" dirty="0"/>
              <a:t>свойства биологически функциональных молекул, прежде всего биополимеров — белков и нуклеиновых кислот. Задали </a:t>
            </a:r>
            <a:r>
              <a:rPr lang="ru-RU" sz="2000" dirty="0" smtClean="0"/>
              <a:t>молекулярной </a:t>
            </a:r>
            <a:r>
              <a:rPr lang="ru-RU" sz="2000" dirty="0"/>
              <a:t>биофизики состоят в раскрытии физических </a:t>
            </a:r>
            <a:r>
              <a:rPr lang="ru-RU" sz="2000" dirty="0" smtClean="0"/>
              <a:t>механизмов</a:t>
            </a:r>
            <a:r>
              <a:rPr lang="ru-RU" sz="2000" dirty="0"/>
              <a:t>, ответственных за биологическую функциональность </a:t>
            </a:r>
            <a:r>
              <a:rPr lang="ru-RU" sz="2000" dirty="0" smtClean="0"/>
              <a:t>молекул</a:t>
            </a:r>
            <a:r>
              <a:rPr lang="ru-RU" sz="2000" dirty="0"/>
              <a:t>, например за каталитическую активность </a:t>
            </a:r>
            <a:r>
              <a:rPr lang="ru-RU" sz="2000" dirty="0" smtClean="0"/>
              <a:t>белков-ферментов</a:t>
            </a:r>
            <a:r>
              <a:rPr lang="ru-RU" sz="2000" dirty="0"/>
              <a:t>. Молекулярная биофизика — наиболее развитая область биофизики.</a:t>
            </a:r>
          </a:p>
        </p:txBody>
      </p:sp>
    </p:spTree>
    <p:extLst>
      <p:ext uri="{BB962C8B-B14F-4D97-AF65-F5344CB8AC3E}">
        <p14:creationId xmlns:p14="http://schemas.microsoft.com/office/powerpoint/2010/main" val="840449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4345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Молекулярная биофизика естественно переходит в биофизику клетки, изучающую строение и функциональность клеточных и тканевых систем. Эта область биофизики является самой старой и традиционной. Ее главные задачи связаны сегодня с изучением физики биологических мембран и биоэнергетических процессов. Биофизика клетки включает изучение генерации и </a:t>
            </a:r>
            <a:r>
              <a:rPr lang="ru-RU" sz="2000" dirty="0" smtClean="0"/>
              <a:t>распространения </a:t>
            </a:r>
            <a:r>
              <a:rPr lang="ru-RU" sz="2000" dirty="0"/>
              <a:t>нервного импульса, изучение механохимических процессов (в частности, мышечного сокращения), изучение </a:t>
            </a:r>
            <a:r>
              <a:rPr lang="ru-RU" sz="2000" dirty="0" smtClean="0"/>
              <a:t>фотобиологических </a:t>
            </a:r>
            <a:r>
              <a:rPr lang="ru-RU" sz="2000" dirty="0"/>
              <a:t>явлений (фотосинтез, рецепция света, зрение, </a:t>
            </a:r>
            <a:r>
              <a:rPr lang="ru-RU" sz="2000" dirty="0" smtClean="0"/>
              <a:t>биолюминесценция</a:t>
            </a:r>
            <a:r>
              <a:rPr lang="ru-RU" sz="2000" dirty="0"/>
              <a:t>). В этой области также применяются уже перечисленные экспериментальные методы</a:t>
            </a:r>
            <a:r>
              <a:rPr lang="ru-RU" sz="2000" dirty="0" smtClean="0"/>
              <a:t>. </a:t>
            </a:r>
            <a:r>
              <a:rPr lang="ru-RU" sz="2000" dirty="0"/>
              <a:t>Биофизика клетки имеет дело с </a:t>
            </a:r>
            <a:r>
              <a:rPr lang="ru-RU" sz="2000" dirty="0" smtClean="0"/>
              <a:t>более </a:t>
            </a:r>
            <a:r>
              <a:rPr lang="ru-RU" sz="2000" dirty="0"/>
              <a:t>сложными задачами и встречается с большими трудностями по сравнению с молекулярной биофизикой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Биофизикой сложных систем условно называется преимущественно теоретическая область биофизики, посвященная </a:t>
            </a:r>
            <a:r>
              <a:rPr lang="ru-RU" sz="2000" dirty="0" smtClean="0"/>
              <a:t>рассмотрению </a:t>
            </a:r>
            <a:r>
              <a:rPr lang="ru-RU" sz="2000" dirty="0"/>
              <a:t>общих физико-биологических проблем и </a:t>
            </a:r>
            <a:r>
              <a:rPr lang="ru-RU" sz="2000" dirty="0" smtClean="0"/>
              <a:t>физико-математическому </a:t>
            </a:r>
            <a:r>
              <a:rPr lang="ru-RU" sz="2000" dirty="0"/>
              <a:t>моделированию биологических процессов. Перечислим основные современные разделы теоретической биофизики </a:t>
            </a:r>
            <a:r>
              <a:rPr lang="ru-RU" sz="2000" dirty="0" smtClean="0"/>
              <a:t>сложных </a:t>
            </a:r>
            <a:r>
              <a:rPr lang="ru-RU" sz="2000" dirty="0"/>
              <a:t>систем.</a:t>
            </a:r>
          </a:p>
        </p:txBody>
      </p:sp>
    </p:spTree>
    <p:extLst>
      <p:ext uri="{BB962C8B-B14F-4D97-AF65-F5344CB8AC3E}">
        <p14:creationId xmlns:p14="http://schemas.microsoft.com/office/powerpoint/2010/main" val="391626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1. Место биофизики в </a:t>
            </a:r>
            <a:r>
              <a:rPr lang="ru-RU" b="1" dirty="0" smtClean="0"/>
              <a:t>естествознании</a:t>
            </a:r>
          </a:p>
          <a:p>
            <a:r>
              <a:rPr lang="ru-RU" b="1" dirty="0"/>
              <a:t>2. Физика и </a:t>
            </a:r>
            <a:r>
              <a:rPr lang="ru-RU" b="1" dirty="0" smtClean="0"/>
              <a:t>биология</a:t>
            </a:r>
          </a:p>
          <a:p>
            <a:r>
              <a:rPr lang="ru-RU" b="1" dirty="0" smtClean="0"/>
              <a:t>3. Живая и неживая природа</a:t>
            </a:r>
          </a:p>
          <a:p>
            <a:r>
              <a:rPr lang="ru-RU" b="1" dirty="0" smtClean="0"/>
              <a:t>4. </a:t>
            </a:r>
            <a:r>
              <a:rPr lang="ru-RU" b="1" dirty="0"/>
              <a:t>Свойства биологических </a:t>
            </a:r>
            <a:r>
              <a:rPr lang="ru-RU" b="1" dirty="0" smtClean="0"/>
              <a:t>систем</a:t>
            </a:r>
          </a:p>
          <a:p>
            <a:r>
              <a:rPr lang="ru-RU" b="1" dirty="0" smtClean="0"/>
              <a:t>5. </a:t>
            </a:r>
            <a:r>
              <a:rPr lang="ru-RU" b="1" dirty="0" smtClean="0"/>
              <a:t>Разделы </a:t>
            </a:r>
            <a:r>
              <a:rPr lang="ru-RU" b="1" dirty="0"/>
              <a:t>и методы биофизики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19928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5341" y="1340768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1.	 Общая теория диссипативных нелинейных динамических систем — термодинамика необратимых процессов и кинетическое моделирование.</a:t>
            </a:r>
          </a:p>
          <a:p>
            <a:pPr algn="just"/>
            <a:r>
              <a:rPr lang="ru-RU" sz="2000" dirty="0"/>
              <a:t>2.	 Теория возбудимых сред, частью которой является теория биологических колебательных процессов.</a:t>
            </a:r>
          </a:p>
          <a:p>
            <a:pPr algn="just"/>
            <a:r>
              <a:rPr lang="ru-RU" sz="2000" dirty="0"/>
              <a:t>3.	 Общетеоретическая трактовка биоэнергетических явлений.</a:t>
            </a:r>
          </a:p>
          <a:p>
            <a:pPr algn="just"/>
            <a:r>
              <a:rPr lang="ru-RU" sz="2000" dirty="0"/>
              <a:t>4.	 Общая теория и моделирование процессов биологического развития — эволюции, онтогенеза, канцерогенеза, иммунитета.</a:t>
            </a:r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конечном счете любой вопрос, обращенный к </a:t>
            </a:r>
            <a:r>
              <a:rPr lang="ru-RU" sz="2000" dirty="0" smtClean="0"/>
              <a:t>живой </a:t>
            </a:r>
            <a:r>
              <a:rPr lang="ru-RU" sz="2000" dirty="0"/>
              <a:t>природе, имеет эволюционный характер.</a:t>
            </a:r>
          </a:p>
          <a:p>
            <a:pPr algn="just"/>
            <a:r>
              <a:rPr lang="ru-RU" sz="2000" dirty="0"/>
              <a:t>Все разделы биофизики находят сегодня важные </a:t>
            </a:r>
            <a:r>
              <a:rPr lang="ru-RU" sz="2000" dirty="0" smtClean="0"/>
              <a:t>практические </a:t>
            </a:r>
            <a:r>
              <a:rPr lang="ru-RU" sz="2000" dirty="0"/>
              <a:t>приложения, прежде всего в медицине и </a:t>
            </a:r>
            <a:r>
              <a:rPr lang="ru-RU" sz="2000" dirty="0" smtClean="0"/>
              <a:t>фармакологии  </a:t>
            </a:r>
            <a:r>
              <a:rPr lang="ru-RU" sz="2000" dirty="0"/>
              <a:t>а также в сельском хозяйстве.</a:t>
            </a:r>
          </a:p>
        </p:txBody>
      </p:sp>
    </p:spTree>
    <p:extLst>
      <p:ext uri="{BB962C8B-B14F-4D97-AF65-F5344CB8AC3E}">
        <p14:creationId xmlns:p14="http://schemas.microsoft.com/office/powerpoint/2010/main" val="407684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952" y="692696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2000" b="1" dirty="0" smtClean="0"/>
              <a:t>Место биофизики в естествознании</a:t>
            </a:r>
          </a:p>
          <a:p>
            <a:pPr algn="ctr"/>
            <a:endParaRPr lang="ru-RU" sz="2000" b="1" dirty="0" smtClean="0"/>
          </a:p>
          <a:p>
            <a:pPr algn="just"/>
            <a:r>
              <a:rPr lang="ru-RU" sz="2000" dirty="0" smtClean="0"/>
              <a:t>Будем исходить из определения физики как науки, изучающей строение и свойства конкретных видов материи — веществ и полей — и формы существования материи — пространство и время. В этом определении нет разграничения живой и неживой природы. Приведенное определение не означает сведения всего естествознания к физике, но из него следует, что конечные теоретические основы любой области естествознания имеют физический характер. Эти основы уже раскрыты в химии, мы знаем сейчас, что химия изучает структуру и изменения электронных оболочек атомов и молекул при их взаимодействии. Соответственно теоретическая химия сегодня полностью основана на квантовой и статистической механике, на термодинамике и физической кинетике.</a:t>
            </a:r>
          </a:p>
          <a:p>
            <a:pPr algn="just"/>
            <a:r>
              <a:rPr lang="ru-RU" sz="2000" dirty="0" smtClean="0"/>
              <a:t>Биология есть наука о живой природе, объекты которой неизмеримо сложнее неживых. Поэтому предстоит пройти еще долгий путь, прежде чем удастся раскрыть сколько-нибудь полно глубинные физические основы биологических явлений и закономерностей.</a:t>
            </a:r>
          </a:p>
        </p:txBody>
      </p:sp>
    </p:spTree>
    <p:extLst>
      <p:ext uri="{BB962C8B-B14F-4D97-AF65-F5344CB8AC3E}">
        <p14:creationId xmlns:p14="http://schemas.microsoft.com/office/powerpoint/2010/main" val="243876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753" y="332656"/>
            <a:ext cx="871296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Исходя из сказанного, определим биологическую физику как физику явлений жизни, изучаемых на всех уровнях, начиная с молекул и клеток и кончая биосферой в целом. Такое определение биофизики противостоит ее пониманию как вспомогательной области биологии или физиологии. Содержание биофизики не обязательно связано с применением физических приборов в биологическом эксперименте. Медицинский термометр, электрокардиограф, микроскоп — физические приборы, но врачи или биологи, пользующиеся этими приборами, вовсе не занимаются биофизикой. Биофизическое исследование начинается с физической постановки задачи, относящейся к живой природе. Это означает, что такая задача формулируется, исходя из общих законов физики и атомно-молекулярного строения вещества.</a:t>
            </a:r>
          </a:p>
          <a:p>
            <a:pPr algn="just"/>
            <a:r>
              <a:rPr lang="ru-RU" sz="2000" dirty="0" smtClean="0"/>
              <a:t>Тем самым конечная цель биофизики состоит в обосновании теоретической биологии. Одновременно биофизика решает много-численные теоретические и практические (прикладные) проблемы более частного характера.</a:t>
            </a:r>
          </a:p>
          <a:p>
            <a:pPr algn="just"/>
            <a:r>
              <a:rPr lang="ru-RU" sz="2000" dirty="0" smtClean="0"/>
              <a:t>Формулировка биофизической задачи возможна пока лишь в ограниченном числе случаев. Живая природа настолько сложна, что биологические знания большей частью недостаточны для реализации физических подходов. Однако биология стремительно развивается, с ее современным развитием неразрывно связано развитие биофизики.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0486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02458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Биофизика — наука XX</a:t>
            </a:r>
            <a:r>
              <a:rPr lang="en-US" sz="2000" dirty="0" smtClean="0"/>
              <a:t>I</a:t>
            </a:r>
            <a:r>
              <a:rPr lang="ru-RU" sz="2000" dirty="0" smtClean="0"/>
              <a:t> века. Из этого не следует, что ранее не решались биофизические задачи. Максвелл построил теорию цветного зрения, Гельмгольц измерил скорость распространения нервного импульса. Число примеров такого рода велико. Однако лишь в наше время биофизика перешла от изучения физических свойств организмов и физических воздействий на них (свет, звук, электричество) к фундаментальным проблемам — к исследованию наследственности и изменчивости, онтогенеза и филогенеза, метаболизма и биоэнергетики. Это оказалось возможным именно благодаря мощному развитию биологии и биохимии.</a:t>
            </a:r>
          </a:p>
          <a:p>
            <a:pPr algn="just"/>
            <a:r>
              <a:rPr lang="ru-RU" sz="2000" dirty="0" smtClean="0"/>
              <a:t>Задачи биофизики те же, что и биологии. Они состоят в познании явлений жизни. Будучи частью физики, биофизика неотделима от биологии. Биофизик должен обладать и физическими, и биологическими знаниями. Для успешной работы в области биофизики желательно общее понимание живой природы, определяемое знанием основ зоологии и ботаники, физиологии и экологии. Физики часто относятся пренебрежительно к описательным разделам биологии. Необходимость зоологии и ботаники принципиальна, без Линнея не могло бы возникнуть учение Дарвина.</a:t>
            </a:r>
          </a:p>
        </p:txBody>
      </p:sp>
    </p:spTree>
    <p:extLst>
      <p:ext uri="{BB962C8B-B14F-4D97-AF65-F5344CB8AC3E}">
        <p14:creationId xmlns:p14="http://schemas.microsoft.com/office/powerpoint/2010/main" val="358445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3387" y="476672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Несмотря на большие трудности, современная биофизика достигла крупных успехов в объяснении ряда биологических явлений. Мы узнали многое о строении и свойствах биологически функциональных молекул, о свойствах и механизмах действия клеточных структур, таких, как мембраны, биоэнергетические органоиды, механохимические системы. Успешно разрабатываются физико-математические модели биологических процессов, вплоть до онтогенеза и филогенеза. Реализованы общетеоретические подходы к явлениям жизни, основанные на термодинамике, теории информации, теории автоматического регулирования. Все эти вопросы будут с той или иной степенью детализации рассмотрены в книге. При этом, в соответствии с пониманием биофизики как физики явлений жизни, мы будем исходить из физических закономерностей, а не из физиологической классификации. Так, например, рецепция внешних воздействий органами чувств рассматривается в различных разделах книги — зрение в главе, посвященной фотобиологическим явлениям, слух и осязание в связи с механохимическими процессами, обоняние — в связи с физикой молекулярного узнавания.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263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332656"/>
            <a:ext cx="257673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2. Физика и </a:t>
            </a:r>
            <a:r>
              <a:rPr lang="ru-RU" sz="2000" b="1" dirty="0" smtClean="0"/>
              <a:t>биология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936010"/>
            <a:ext cx="871296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Но достаточна ли современная физика для решения биологических проблем, для обоснования теоретической биологии? Не потребуется ли биофизике новая, еще не существующая физика? В истории науки были ситуации, в которых ранее разработанная теория встречалась с границами своей применимости и оказывалось необходимым строить принципиально новую систему представлений. Именно так возникли и теория относительности, и квантовая механика. Не исключено, "что подлинная биофизика должна быть построена на основе еще не известной будущей физики, существенно отличной от современной.</a:t>
            </a:r>
          </a:p>
          <a:p>
            <a:pPr algn="just"/>
            <a:r>
              <a:rPr lang="ru-RU" sz="2000" dirty="0" smtClean="0"/>
              <a:t>Оставим в стороне концепции витализма, согласно которым биологические явления принципиально непостижимы на основе физики и химии, так как существует некая «жизненная сила», или энтелехия, или биологическое поле, не подлежащие физическому истолкованию. Витализм не научен, он отрицает единство природы и, в конечном счете, приходит к теологии. В современной науке неконструктивные виталистические представления уже не фигурируют.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30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Обсуждая возможности физического истолкования явлений жизни, т. е. влияние физики на современное и последующее развитие биологии, не следует забывать и об обратном влиянии биологии на физику. Закон  сохранения энергии, первое начало термодинамики, был открыт Майером, Джоулем и Гельмгольцем. Как известно, Майер исходил из наблюдений над живыми организмами, над людьми. Менее известно, что Гельмгольц также основывался на биологических явлениях, руководствуясь четкой </a:t>
            </a:r>
            <a:r>
              <a:rPr lang="ru-RU" sz="2000" dirty="0" err="1" smtClean="0"/>
              <a:t>антивиталистической</a:t>
            </a:r>
            <a:r>
              <a:rPr lang="ru-RU" sz="2000" dirty="0" smtClean="0"/>
              <a:t> концепцией. Он писал: «По </a:t>
            </a:r>
            <a:r>
              <a:rPr lang="ru-RU" sz="2000" dirty="0" err="1" smtClean="0"/>
              <a:t>Шталю</a:t>
            </a:r>
            <a:r>
              <a:rPr lang="ru-RU" sz="2000" dirty="0" smtClean="0"/>
              <a:t>, силы, действующие в живом теле, суть физические и химические силы органов и веществ, но какая-то присущая телу жизненная душа или жизненная сила может связывать или освобождать их деятельность... Я нашел, что теория </a:t>
            </a:r>
            <a:r>
              <a:rPr lang="ru-RU" sz="2000" dirty="0" err="1" smtClean="0"/>
              <a:t>Шталя</a:t>
            </a:r>
            <a:r>
              <a:rPr lang="ru-RU" sz="2000" dirty="0" smtClean="0"/>
              <a:t> приписывает всякому живому телу свойства так называемого </a:t>
            </a:r>
            <a:r>
              <a:rPr lang="ru-RU" sz="2000" dirty="0" err="1" smtClean="0"/>
              <a:t>perpetuum</a:t>
            </a:r>
            <a:r>
              <a:rPr lang="ru-RU" sz="2000" dirty="0" smtClean="0"/>
              <a:t> </a:t>
            </a:r>
            <a:r>
              <a:rPr lang="ru-RU" sz="2000" dirty="0" err="1" smtClean="0"/>
              <a:t>mobile</a:t>
            </a:r>
            <a:r>
              <a:rPr lang="ru-RU" sz="2000" dirty="0" smtClean="0"/>
              <a:t> (вечного двигателя)... Таким образом я натолкнулся на вопрос, какие отношения должны существовать между различными силами природы, если принять, что </a:t>
            </a:r>
            <a:r>
              <a:rPr lang="ru-RU" sz="2000" dirty="0" err="1" smtClean="0"/>
              <a:t>perpetuum</a:t>
            </a:r>
            <a:r>
              <a:rPr lang="ru-RU" sz="2000" dirty="0" smtClean="0"/>
              <a:t> </a:t>
            </a:r>
            <a:r>
              <a:rPr lang="ru-RU" sz="2000" dirty="0" err="1" smtClean="0"/>
              <a:t>mobile</a:t>
            </a:r>
            <a:r>
              <a:rPr lang="ru-RU" sz="2000" dirty="0" smtClean="0"/>
              <a:t> вообще невозможен...». Не только биофизика, но и физика в целом развивались на пути преодоления витализма.</a:t>
            </a:r>
          </a:p>
        </p:txBody>
      </p:sp>
    </p:spTree>
    <p:extLst>
      <p:ext uri="{BB962C8B-B14F-4D97-AF65-F5344CB8AC3E}">
        <p14:creationId xmlns:p14="http://schemas.microsoft.com/office/powerpoint/2010/main" val="190371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Остановимся на представлениях о соотношении физики и биологии, разработанных физиками XX века — Бором и Шредингером.</a:t>
            </a:r>
          </a:p>
          <a:p>
            <a:pPr algn="just"/>
            <a:r>
              <a:rPr lang="ru-RU" sz="2000" dirty="0" smtClean="0"/>
              <a:t>Бор рассматривал эту проблему на основе концепции дополнительности, частным случаем которой является принцип неопределенности квантовой механики. Бор считал дополнительными исследования живых организмов на атомно-молекулярном уровне и как целостных систем. Эти два вида исследований несовместимы. В то же время «ни один результат биологического исследования не может быть однозначно описан иначе как на основе понятий физики и химии». Жизнь следует рассматривать «...как основной постулат биологии, не поддающийся дальнейшему анализу», подобно кванту действия в атомной физике. Таким образом, имеется дополнительность биологии, с одной стороны, и физики и химии — с другой. Эта концепция не </a:t>
            </a:r>
            <a:r>
              <a:rPr lang="ru-RU" sz="2000" dirty="0" err="1" smtClean="0"/>
              <a:t>виталистична</a:t>
            </a:r>
            <a:r>
              <a:rPr lang="ru-RU" sz="2000" dirty="0" smtClean="0"/>
              <a:t>, она не ставит каких-либо границ применению физики и химии в исследованиях живой природы.</a:t>
            </a:r>
          </a:p>
          <a:p>
            <a:pPr algn="just"/>
            <a:r>
              <a:rPr lang="ru-RU" sz="2000" dirty="0" smtClean="0"/>
              <a:t>В конце жизни (1961, 1962 гг.) Бор изменил свои взгляды под влиянием успехов молекулярной биологии. Он отметил, что дополнительность в биологии имеет не принципиальный, но практический характер, определяемый чрезвычайной сложностью живого тела. Практическая дополнительность преодолима.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84202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2804</Words>
  <Application>Microsoft Office PowerPoint</Application>
  <PresentationFormat>Экран (4:3)</PresentationFormat>
  <Paragraphs>59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ЗАДАЧИ И МЕТОДЫ БИОФИЗИКИ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И МЕТОДЫ БИОФИЗИКИ</dc:title>
  <dc:creator>Admin</dc:creator>
  <cp:lastModifiedBy>Admin</cp:lastModifiedBy>
  <cp:revision>8</cp:revision>
  <dcterms:created xsi:type="dcterms:W3CDTF">2022-02-17T14:18:45Z</dcterms:created>
  <dcterms:modified xsi:type="dcterms:W3CDTF">2022-02-18T06:28:46Z</dcterms:modified>
</cp:coreProperties>
</file>